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Ultra-Bold" charset="1" panose="00000900000000000000"/>
      <p:regular r:id="rId21"/>
    </p:embeddedFont>
    <p:embeddedFont>
      <p:font typeface="Poppins" charset="1" panose="00000500000000000000"/>
      <p:regular r:id="rId22"/>
    </p:embeddedFont>
    <p:embeddedFont>
      <p:font typeface="Open Sans" charset="1" panose="020B0606030504020204"/>
      <p:regular r:id="rId23"/>
    </p:embeddedFont>
    <p:embeddedFont>
      <p:font typeface="Poppins Bold" charset="1" panose="000008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Cooper Hewitt Heavy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Relationship Id="rId5" Target="https://www.pensador.com/autor/cassio_magalhaes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s://g1.globo.com/economia/censo/noticia/2024/08/22/idosos-populacao-jovens.ghtml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6392" y="2616658"/>
            <a:ext cx="15238292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Dispositivo Inteligente para Gestão da Saúde do Idoso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2º SEMESTRE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79684" y="79022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5955" y="79022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34281" y="3280438"/>
            <a:ext cx="13619438" cy="506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7"/>
              </a:lnSpc>
            </a:pPr>
          </a:p>
          <a:p>
            <a:pPr algn="just">
              <a:lnSpc>
                <a:spcPts val="3997"/>
              </a:lnSpc>
            </a:pPr>
            <a:r>
              <a:rPr lang="en-US" sz="28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dispositivo inteligente proposto, integrado ao SUS, otimiza o atendimento ao atualizar automaticamente a ficha médica com dados vitais em tempo real. Isso agiliza o trabalho dos profissionais de saúde e melhora a precisão das decisões médicas.</a:t>
            </a:r>
          </a:p>
          <a:p>
            <a:pPr algn="just">
              <a:lnSpc>
                <a:spcPts val="3997"/>
              </a:lnSpc>
            </a:pPr>
          </a:p>
          <a:p>
            <a:pPr algn="just">
              <a:lnSpc>
                <a:spcPts val="3997"/>
              </a:lnSpc>
              <a:spcBef>
                <a:spcPct val="0"/>
              </a:spcBef>
            </a:pPr>
            <a:r>
              <a:rPr lang="en-US" sz="28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monitoramento contínuo, ele detecta emergências rapidamente, notifica familiares e reduz a sobrecarga nos serviços de saúde. Além disso, promove maior autonomia para os usuários, fortalecendo sua qualidade de vida e independência.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28960" y="1228377"/>
            <a:ext cx="9638582" cy="2137786"/>
            <a:chOff x="0" y="0"/>
            <a:chExt cx="2369311" cy="5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9311" cy="525500"/>
            </a:xfrm>
            <a:custGeom>
              <a:avLst/>
              <a:gdLst/>
              <a:ahLst/>
              <a:cxnLst/>
              <a:rect r="r" b="b" t="t" l="l"/>
              <a:pathLst>
                <a:path h="525500" w="2369311">
                  <a:moveTo>
                    <a:pt x="40964" y="0"/>
                  </a:moveTo>
                  <a:lnTo>
                    <a:pt x="2328347" y="0"/>
                  </a:lnTo>
                  <a:cubicBezTo>
                    <a:pt x="2350971" y="0"/>
                    <a:pt x="2369311" y="18340"/>
                    <a:pt x="2369311" y="40964"/>
                  </a:cubicBezTo>
                  <a:lnTo>
                    <a:pt x="2369311" y="484536"/>
                  </a:lnTo>
                  <a:cubicBezTo>
                    <a:pt x="2369311" y="495401"/>
                    <a:pt x="2364995" y="505820"/>
                    <a:pt x="2357313" y="513502"/>
                  </a:cubicBezTo>
                  <a:cubicBezTo>
                    <a:pt x="2349631" y="521185"/>
                    <a:pt x="2339211" y="525500"/>
                    <a:pt x="2328347" y="525500"/>
                  </a:cubicBezTo>
                  <a:lnTo>
                    <a:pt x="40964" y="525500"/>
                  </a:lnTo>
                  <a:cubicBezTo>
                    <a:pt x="30100" y="525500"/>
                    <a:pt x="19680" y="521185"/>
                    <a:pt x="11998" y="513502"/>
                  </a:cubicBezTo>
                  <a:cubicBezTo>
                    <a:pt x="4316" y="505820"/>
                    <a:pt x="0" y="495401"/>
                    <a:pt x="0" y="484536"/>
                  </a:cubicBezTo>
                  <a:lnTo>
                    <a:pt x="0" y="40964"/>
                  </a:lnTo>
                  <a:cubicBezTo>
                    <a:pt x="0" y="30100"/>
                    <a:pt x="4316" y="19680"/>
                    <a:pt x="11998" y="11998"/>
                  </a:cubicBezTo>
                  <a:cubicBezTo>
                    <a:pt x="19680" y="4316"/>
                    <a:pt x="30100" y="0"/>
                    <a:pt x="40964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69311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14542" y="2251738"/>
            <a:ext cx="1345891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375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Discussão do Resultado - Felipe Gomes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79684" y="79022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5955" y="79022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65513" y="4480222"/>
            <a:ext cx="2028343" cy="2028343"/>
          </a:xfrm>
          <a:custGeom>
            <a:avLst/>
            <a:gdLst/>
            <a:ahLst/>
            <a:cxnLst/>
            <a:rect r="r" b="b" t="t" l="l"/>
            <a:pathLst>
              <a:path h="2028343" w="2028343">
                <a:moveTo>
                  <a:pt x="0" y="0"/>
                </a:moveTo>
                <a:lnTo>
                  <a:pt x="2028342" y="0"/>
                </a:lnTo>
                <a:lnTo>
                  <a:pt x="2028342" y="2028343"/>
                </a:lnTo>
                <a:lnTo>
                  <a:pt x="0" y="202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1101" y="4055908"/>
            <a:ext cx="2876971" cy="2876971"/>
          </a:xfrm>
          <a:custGeom>
            <a:avLst/>
            <a:gdLst/>
            <a:ahLst/>
            <a:cxnLst/>
            <a:rect r="r" b="b" t="t" l="l"/>
            <a:pathLst>
              <a:path h="2876971" w="2876971">
                <a:moveTo>
                  <a:pt x="0" y="0"/>
                </a:moveTo>
                <a:lnTo>
                  <a:pt x="2876971" y="0"/>
                </a:lnTo>
                <a:lnTo>
                  <a:pt x="2876971" y="2876971"/>
                </a:lnTo>
                <a:lnTo>
                  <a:pt x="0" y="2876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2136" y="1182846"/>
            <a:ext cx="94274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375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Resultados  - Carolina Santos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037" y="7065011"/>
            <a:ext cx="7261295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Qualidade de Vida: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Idosos com maior autonomia e segurança, com dados em tempo real aumentando a confiança no dispositivo.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09105"/>
            <a:ext cx="7261295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Eficácia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Monitoramento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Vital: 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Alta precisão no monitoramento de glicemia, frequência cardíaca e arritmias, com alertas rápidos em situações de risco.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8005" y="2539584"/>
            <a:ext cx="726129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Econômico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Potencial de redução de 30% nos custos de hospitalizações para o SUS.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8005" y="7065011"/>
            <a:ext cx="7261295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Prevenção de Problemas Críticos: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Alertas em menos de 10 segundos e análise preditiva reduziram 15% das projeções de hospitalizações.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13303" y="102870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107597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30193" y="1754345"/>
            <a:ext cx="6766461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375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Conclusão - Diego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9476" y="3130547"/>
            <a:ext cx="12208622" cy="480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7"/>
              </a:lnSpc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dispositivo inteligente para gestão da saúde do idoso, integrado à IoT, apresenta uma solução promissora para melhorar a qualidade de vida e a autonomia dos idosos. Ele permite monitoramento contínuo, lembretes de medicamentos e integração com o SUS, otimizando atendimentos e reduzindo hospitalizações evitáveis.</a:t>
            </a:r>
          </a:p>
          <a:p>
            <a:pPr algn="just">
              <a:lnSpc>
                <a:spcPts val="3497"/>
              </a:lnSpc>
            </a:pPr>
          </a:p>
          <a:p>
            <a:pPr algn="just">
              <a:lnSpc>
                <a:spcPts val="3497"/>
              </a:lnSpc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Apesar do potencial, desafios como privacidade, acessibilidade e adequação tecnológica precisam ser enfrentados. Com políticas públicas e parcerias, essa inovação pode transformar o cuidado à saúde, promovendo um envelhecimento mais digno e seguro em um cenário de cidades inteligentes.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262954" y="-67199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107597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66740" y="1275903"/>
            <a:ext cx="6754520" cy="5604901"/>
            <a:chOff x="0" y="0"/>
            <a:chExt cx="6350000" cy="52692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14300" y="106680"/>
              <a:ext cx="6121400" cy="5057140"/>
            </a:xfrm>
            <a:custGeom>
              <a:avLst/>
              <a:gdLst/>
              <a:ahLst/>
              <a:cxnLst/>
              <a:rect r="r" b="b" t="t" l="l"/>
              <a:pathLst>
                <a:path h="5057140" w="6121400">
                  <a:moveTo>
                    <a:pt x="5604510" y="1168400"/>
                  </a:moveTo>
                  <a:cubicBezTo>
                    <a:pt x="5723890" y="849630"/>
                    <a:pt x="5513070" y="590550"/>
                    <a:pt x="5284470" y="698500"/>
                  </a:cubicBezTo>
                  <a:cubicBezTo>
                    <a:pt x="5345430" y="50800"/>
                    <a:pt x="4484370" y="313690"/>
                    <a:pt x="4372610" y="0"/>
                  </a:cubicBezTo>
                  <a:lnTo>
                    <a:pt x="1750060" y="0"/>
                  </a:lnTo>
                  <a:cubicBezTo>
                    <a:pt x="1638300" y="314960"/>
                    <a:pt x="777240" y="52070"/>
                    <a:pt x="838200" y="698500"/>
                  </a:cubicBezTo>
                  <a:cubicBezTo>
                    <a:pt x="609600" y="590550"/>
                    <a:pt x="398780" y="849630"/>
                    <a:pt x="518160" y="1168400"/>
                  </a:cubicBezTo>
                  <a:cubicBezTo>
                    <a:pt x="246380" y="1162050"/>
                    <a:pt x="20320" y="1430020"/>
                    <a:pt x="1270" y="1634490"/>
                  </a:cubicBezTo>
                  <a:lnTo>
                    <a:pt x="0" y="3473450"/>
                  </a:lnTo>
                  <a:cubicBezTo>
                    <a:pt x="29210" y="3674110"/>
                    <a:pt x="250190" y="3902710"/>
                    <a:pt x="515620" y="3897630"/>
                  </a:cubicBezTo>
                  <a:cubicBezTo>
                    <a:pt x="396240" y="4216400"/>
                    <a:pt x="607060" y="4475480"/>
                    <a:pt x="835660" y="4367530"/>
                  </a:cubicBezTo>
                  <a:cubicBezTo>
                    <a:pt x="775970" y="5007610"/>
                    <a:pt x="1619250" y="4757420"/>
                    <a:pt x="1743710" y="5057140"/>
                  </a:cubicBezTo>
                  <a:lnTo>
                    <a:pt x="4376420" y="5057140"/>
                  </a:lnTo>
                  <a:cubicBezTo>
                    <a:pt x="4502150" y="4757420"/>
                    <a:pt x="5345430" y="5007610"/>
                    <a:pt x="5284470" y="4367530"/>
                  </a:cubicBezTo>
                  <a:cubicBezTo>
                    <a:pt x="5513070" y="4475480"/>
                    <a:pt x="5723890" y="4216400"/>
                    <a:pt x="5604510" y="3897630"/>
                  </a:cubicBezTo>
                  <a:cubicBezTo>
                    <a:pt x="5877560" y="3903980"/>
                    <a:pt x="6103620" y="3661410"/>
                    <a:pt x="6121400" y="3456940"/>
                  </a:cubicBezTo>
                  <a:lnTo>
                    <a:pt x="6121400" y="1609090"/>
                  </a:lnTo>
                  <a:cubicBezTo>
                    <a:pt x="6102350" y="1404620"/>
                    <a:pt x="5877560" y="1162050"/>
                    <a:pt x="5604510" y="1168400"/>
                  </a:cubicBezTo>
                </a:path>
              </a:pathLst>
            </a:custGeom>
            <a:blipFill>
              <a:blip r:embed="rId4"/>
              <a:stretch>
                <a:fillRect l="0" t="-30784" r="0" b="-5078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2230"/>
              <a:ext cx="6223000" cy="5144770"/>
            </a:xfrm>
            <a:custGeom>
              <a:avLst/>
              <a:gdLst/>
              <a:ahLst/>
              <a:cxnLst/>
              <a:rect r="r" b="b" t="t" l="l"/>
              <a:pathLst>
                <a:path h="5144770" w="6223000">
                  <a:moveTo>
                    <a:pt x="4447540" y="5144770"/>
                  </a:moveTo>
                  <a:lnTo>
                    <a:pt x="1772920" y="5144770"/>
                  </a:lnTo>
                  <a:lnTo>
                    <a:pt x="1764030" y="5128260"/>
                  </a:lnTo>
                  <a:cubicBezTo>
                    <a:pt x="1706880" y="5021580"/>
                    <a:pt x="1549400" y="4989830"/>
                    <a:pt x="1383030" y="4955540"/>
                  </a:cubicBezTo>
                  <a:cubicBezTo>
                    <a:pt x="1115060" y="4900930"/>
                    <a:pt x="811530" y="4838700"/>
                    <a:pt x="848360" y="4443730"/>
                  </a:cubicBezTo>
                  <a:cubicBezTo>
                    <a:pt x="756920" y="4486910"/>
                    <a:pt x="659130" y="4472940"/>
                    <a:pt x="588010" y="4406900"/>
                  </a:cubicBezTo>
                  <a:cubicBezTo>
                    <a:pt x="509270" y="4333240"/>
                    <a:pt x="444500" y="4174490"/>
                    <a:pt x="523240" y="3964940"/>
                  </a:cubicBezTo>
                  <a:lnTo>
                    <a:pt x="513080" y="3964940"/>
                  </a:lnTo>
                  <a:cubicBezTo>
                    <a:pt x="255270" y="3964940"/>
                    <a:pt x="29210" y="3740150"/>
                    <a:pt x="0" y="3538220"/>
                  </a:cubicBezTo>
                  <a:lnTo>
                    <a:pt x="0" y="1663700"/>
                  </a:lnTo>
                  <a:cubicBezTo>
                    <a:pt x="17780" y="1468120"/>
                    <a:pt x="232410" y="1182370"/>
                    <a:pt x="525780" y="1188720"/>
                  </a:cubicBezTo>
                  <a:cubicBezTo>
                    <a:pt x="447040" y="979170"/>
                    <a:pt x="511810" y="820420"/>
                    <a:pt x="590550" y="746760"/>
                  </a:cubicBezTo>
                  <a:cubicBezTo>
                    <a:pt x="661670" y="680720"/>
                    <a:pt x="759460" y="668020"/>
                    <a:pt x="850900" y="709930"/>
                  </a:cubicBezTo>
                  <a:cubicBezTo>
                    <a:pt x="814070" y="314960"/>
                    <a:pt x="1117600" y="252730"/>
                    <a:pt x="1385570" y="198120"/>
                  </a:cubicBezTo>
                  <a:cubicBezTo>
                    <a:pt x="1555750" y="163830"/>
                    <a:pt x="1717040" y="130810"/>
                    <a:pt x="1770380" y="17780"/>
                  </a:cubicBezTo>
                  <a:lnTo>
                    <a:pt x="1779270" y="0"/>
                  </a:lnTo>
                  <a:lnTo>
                    <a:pt x="4443730" y="0"/>
                  </a:lnTo>
                  <a:lnTo>
                    <a:pt x="4452620" y="17780"/>
                  </a:lnTo>
                  <a:cubicBezTo>
                    <a:pt x="4505960" y="130810"/>
                    <a:pt x="4667250" y="163830"/>
                    <a:pt x="4837430" y="198120"/>
                  </a:cubicBezTo>
                  <a:cubicBezTo>
                    <a:pt x="5105400" y="252730"/>
                    <a:pt x="5410200" y="314960"/>
                    <a:pt x="5372100" y="709930"/>
                  </a:cubicBezTo>
                  <a:cubicBezTo>
                    <a:pt x="5463540" y="666750"/>
                    <a:pt x="5561330" y="680720"/>
                    <a:pt x="5632450" y="746760"/>
                  </a:cubicBezTo>
                  <a:cubicBezTo>
                    <a:pt x="5711190" y="820420"/>
                    <a:pt x="5775960" y="979170"/>
                    <a:pt x="5697220" y="1188720"/>
                  </a:cubicBezTo>
                  <a:lnTo>
                    <a:pt x="5707380" y="1188720"/>
                  </a:lnTo>
                  <a:cubicBezTo>
                    <a:pt x="5979160" y="1188720"/>
                    <a:pt x="6203950" y="1423670"/>
                    <a:pt x="6223000" y="1634490"/>
                  </a:cubicBezTo>
                  <a:lnTo>
                    <a:pt x="6223000" y="3516630"/>
                  </a:lnTo>
                  <a:cubicBezTo>
                    <a:pt x="6203950" y="3728720"/>
                    <a:pt x="5979160" y="3964940"/>
                    <a:pt x="5707380" y="3964940"/>
                  </a:cubicBezTo>
                  <a:lnTo>
                    <a:pt x="5697220" y="3964940"/>
                  </a:lnTo>
                  <a:cubicBezTo>
                    <a:pt x="5775960" y="4174490"/>
                    <a:pt x="5711190" y="4333240"/>
                    <a:pt x="5632450" y="4406900"/>
                  </a:cubicBezTo>
                  <a:cubicBezTo>
                    <a:pt x="5561330" y="4472940"/>
                    <a:pt x="5463540" y="4485640"/>
                    <a:pt x="5372100" y="4443729"/>
                  </a:cubicBezTo>
                  <a:cubicBezTo>
                    <a:pt x="5408930" y="4838700"/>
                    <a:pt x="5105400" y="4900929"/>
                    <a:pt x="4837430" y="4955539"/>
                  </a:cubicBezTo>
                  <a:cubicBezTo>
                    <a:pt x="4671060" y="4989829"/>
                    <a:pt x="4513580" y="5021579"/>
                    <a:pt x="4456430" y="5128259"/>
                  </a:cubicBezTo>
                  <a:lnTo>
                    <a:pt x="4447540" y="5144769"/>
                  </a:lnTo>
                  <a:close/>
                  <a:moveTo>
                    <a:pt x="1809750" y="5082540"/>
                  </a:moveTo>
                  <a:lnTo>
                    <a:pt x="4411980" y="5082540"/>
                  </a:lnTo>
                  <a:cubicBezTo>
                    <a:pt x="4488180" y="4963160"/>
                    <a:pt x="4652010" y="4930140"/>
                    <a:pt x="4826000" y="4894580"/>
                  </a:cubicBezTo>
                  <a:cubicBezTo>
                    <a:pt x="5091430" y="4839970"/>
                    <a:pt x="5342891" y="4789170"/>
                    <a:pt x="5311141" y="4448810"/>
                  </a:cubicBezTo>
                  <a:lnTo>
                    <a:pt x="5300981" y="4339590"/>
                  </a:lnTo>
                  <a:lnTo>
                    <a:pt x="5400041" y="4386580"/>
                  </a:lnTo>
                  <a:cubicBezTo>
                    <a:pt x="5468620" y="4418330"/>
                    <a:pt x="5538470" y="4409440"/>
                    <a:pt x="5590541" y="4361180"/>
                  </a:cubicBezTo>
                  <a:cubicBezTo>
                    <a:pt x="5655311" y="4301490"/>
                    <a:pt x="5707381" y="4166870"/>
                    <a:pt x="5640070" y="3987800"/>
                  </a:cubicBezTo>
                  <a:lnTo>
                    <a:pt x="5607050" y="3901440"/>
                  </a:lnTo>
                  <a:lnTo>
                    <a:pt x="5707380" y="3903981"/>
                  </a:lnTo>
                  <a:cubicBezTo>
                    <a:pt x="5942330" y="3903981"/>
                    <a:pt x="6144260" y="3694431"/>
                    <a:pt x="6160770" y="3514090"/>
                  </a:cubicBezTo>
                  <a:lnTo>
                    <a:pt x="6160770" y="1639570"/>
                  </a:lnTo>
                  <a:cubicBezTo>
                    <a:pt x="6142991" y="1460500"/>
                    <a:pt x="5942330" y="1252220"/>
                    <a:pt x="5707380" y="1252220"/>
                  </a:cubicBezTo>
                  <a:lnTo>
                    <a:pt x="5605780" y="1254760"/>
                  </a:lnTo>
                  <a:lnTo>
                    <a:pt x="5638800" y="1168400"/>
                  </a:lnTo>
                  <a:cubicBezTo>
                    <a:pt x="5706110" y="988060"/>
                    <a:pt x="5654041" y="854710"/>
                    <a:pt x="5589270" y="795020"/>
                  </a:cubicBezTo>
                  <a:cubicBezTo>
                    <a:pt x="5537200" y="746760"/>
                    <a:pt x="5467350" y="736600"/>
                    <a:pt x="5398770" y="769620"/>
                  </a:cubicBezTo>
                  <a:lnTo>
                    <a:pt x="5299711" y="816610"/>
                  </a:lnTo>
                  <a:lnTo>
                    <a:pt x="5309870" y="707390"/>
                  </a:lnTo>
                  <a:cubicBezTo>
                    <a:pt x="5341620" y="368300"/>
                    <a:pt x="5090161" y="316230"/>
                    <a:pt x="4824730" y="261620"/>
                  </a:cubicBezTo>
                  <a:cubicBezTo>
                    <a:pt x="4646930" y="224790"/>
                    <a:pt x="4478020" y="190500"/>
                    <a:pt x="4404360" y="63500"/>
                  </a:cubicBezTo>
                  <a:lnTo>
                    <a:pt x="1818640" y="63500"/>
                  </a:lnTo>
                  <a:cubicBezTo>
                    <a:pt x="1746250" y="190500"/>
                    <a:pt x="1577340" y="224790"/>
                    <a:pt x="1398270" y="261620"/>
                  </a:cubicBezTo>
                  <a:cubicBezTo>
                    <a:pt x="1131570" y="316230"/>
                    <a:pt x="881380" y="367030"/>
                    <a:pt x="913130" y="707390"/>
                  </a:cubicBezTo>
                  <a:lnTo>
                    <a:pt x="923290" y="816610"/>
                  </a:lnTo>
                  <a:lnTo>
                    <a:pt x="824230" y="769620"/>
                  </a:lnTo>
                  <a:cubicBezTo>
                    <a:pt x="755650" y="737870"/>
                    <a:pt x="685800" y="746760"/>
                    <a:pt x="633730" y="795020"/>
                  </a:cubicBezTo>
                  <a:cubicBezTo>
                    <a:pt x="568960" y="854710"/>
                    <a:pt x="516890" y="989330"/>
                    <a:pt x="584200" y="1168400"/>
                  </a:cubicBezTo>
                  <a:lnTo>
                    <a:pt x="617220" y="1254760"/>
                  </a:lnTo>
                  <a:lnTo>
                    <a:pt x="516890" y="1252220"/>
                  </a:lnTo>
                  <a:cubicBezTo>
                    <a:pt x="266700" y="1252220"/>
                    <a:pt x="78740" y="1502410"/>
                    <a:pt x="62230" y="1668780"/>
                  </a:cubicBezTo>
                  <a:lnTo>
                    <a:pt x="60960" y="3531870"/>
                  </a:lnTo>
                  <a:cubicBezTo>
                    <a:pt x="87630" y="3707130"/>
                    <a:pt x="285750" y="3902710"/>
                    <a:pt x="513080" y="3902710"/>
                  </a:cubicBezTo>
                  <a:lnTo>
                    <a:pt x="613410" y="3900170"/>
                  </a:lnTo>
                  <a:lnTo>
                    <a:pt x="580390" y="3986530"/>
                  </a:lnTo>
                  <a:cubicBezTo>
                    <a:pt x="513080" y="4166870"/>
                    <a:pt x="565150" y="4300220"/>
                    <a:pt x="629920" y="4359910"/>
                  </a:cubicBezTo>
                  <a:cubicBezTo>
                    <a:pt x="681990" y="4408170"/>
                    <a:pt x="751840" y="4418330"/>
                    <a:pt x="820420" y="4385310"/>
                  </a:cubicBezTo>
                  <a:lnTo>
                    <a:pt x="919480" y="4338320"/>
                  </a:lnTo>
                  <a:lnTo>
                    <a:pt x="909320" y="4447540"/>
                  </a:lnTo>
                  <a:cubicBezTo>
                    <a:pt x="877570" y="4786630"/>
                    <a:pt x="1129030" y="4838700"/>
                    <a:pt x="1394460" y="4893310"/>
                  </a:cubicBezTo>
                  <a:cubicBezTo>
                    <a:pt x="1568450" y="4930140"/>
                    <a:pt x="1733550" y="4963160"/>
                    <a:pt x="1809750" y="508254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23533" y="7191906"/>
            <a:ext cx="16640933" cy="2802856"/>
            <a:chOff x="0" y="0"/>
            <a:chExt cx="22187911" cy="373714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22187911" cy="2986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6"/>
                </a:lnSpc>
              </a:pPr>
              <a:r>
                <a:rPr lang="en-US" sz="3375" spc="46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AME, RESPEITE E ADMIRE OS IDOSOS, POIS SE VOCÊ TIVER SORTE, MAS MUITA SORTE MESMO, UM DIA PODERÁ SER UM.</a:t>
              </a:r>
            </a:p>
            <a:p>
              <a:pPr algn="ctr">
                <a:lnSpc>
                  <a:spcPts val="4286"/>
                </a:lnSpc>
              </a:pPr>
            </a:p>
            <a:p>
              <a:pPr algn="r">
                <a:lnSpc>
                  <a:spcPts val="4794"/>
                </a:lnSpc>
              </a:pPr>
              <a:r>
                <a:rPr lang="en-US" sz="3775" spc="517">
                  <a:solidFill>
                    <a:srgbClr val="FFDE59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  <a:r>
                <a:rPr lang="en-US" b="true" sz="3775" spc="517" u="sng">
                  <a:solidFill>
                    <a:srgbClr val="FFDE59"/>
                  </a:solidFill>
                  <a:latin typeface="Poppins Bold"/>
                  <a:ea typeface="Poppins Bold"/>
                  <a:cs typeface="Poppins Bold"/>
                  <a:sym typeface="Poppins Bold"/>
                  <a:hlinkClick r:id="rId5" tooltip="https://www.pensador.com/autor/cassio_magalhaes/"/>
                </a:rPr>
                <a:t>Cássio Magalhães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08009"/>
              <a:ext cx="22187911" cy="42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7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078" y="4894618"/>
            <a:ext cx="15769845" cy="2963194"/>
            <a:chOff x="0" y="0"/>
            <a:chExt cx="21026460" cy="39509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61925"/>
              <a:ext cx="21026460" cy="3305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6"/>
                </a:lnSpc>
              </a:pPr>
              <a:r>
                <a:rPr lang="en-US" b="true" sz="4374" spc="599">
                  <a:solidFill>
                    <a:srgbClr val="FFFFFF"/>
                  </a:solidFill>
                  <a:latin typeface="Cooper Hewitt Heavy"/>
                  <a:ea typeface="Cooper Hewitt Heavy"/>
                  <a:cs typeface="Cooper Hewitt Heavy"/>
                  <a:sym typeface="Cooper Hewitt Heavy"/>
                </a:rPr>
                <a:t>MUITO OBRIGADA PELA ATENÇÃO!</a:t>
              </a:r>
            </a:p>
            <a:p>
              <a:pPr algn="ctr">
                <a:lnSpc>
                  <a:spcPts val="6699"/>
                </a:lnSpc>
              </a:pPr>
            </a:p>
            <a:p>
              <a:pPr algn="ctr">
                <a:lnSpc>
                  <a:spcPts val="66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21792"/>
              <a:ext cx="21026460" cy="42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7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10331" y="102870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4" tooltip="https://g1.globo.com/economia/censo/noticia/2024/08/22/idosos-populacao-jovens.ghtml"/>
          </p:cNvPr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79022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26275" y="1754345"/>
            <a:ext cx="6766461" cy="133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Referências Bibliográficas</a:t>
            </a:r>
          </a:p>
          <a:p>
            <a:pPr algn="l">
              <a:lnSpc>
                <a:spcPts val="52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507327" y="3527781"/>
            <a:ext cx="11724813" cy="349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3206" indent="-251603" lvl="1">
              <a:lnSpc>
                <a:spcPts val="3496"/>
              </a:lnSpc>
              <a:buAutoNum type="arabicPeriod" startAt="1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https://g1.globo.com/economia/censo/noticia/2024/08/22/idosos-populacao-jovens.ghtml</a:t>
            </a:r>
          </a:p>
          <a:p>
            <a:pPr algn="ctr" marL="503206" indent="-251603" lvl="1">
              <a:lnSpc>
                <a:spcPts val="3496"/>
              </a:lnSpc>
              <a:buAutoNum type="arabicPeriod" startAt="1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https://www.ufrgs.br/jornal/estudo-analisa-o-impacto-do-envelhecimento-populacional-no-crescimento-economico-dos-municipios-brasileiros/</a:t>
            </a:r>
          </a:p>
          <a:p>
            <a:pPr algn="ctr" marL="503206" indent="-251603" lvl="1">
              <a:lnSpc>
                <a:spcPts val="3496"/>
              </a:lnSpc>
              <a:buAutoNum type="arabicPeriod" startAt="1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https://g1.globo.com/economia/noticia/2024/05/17/envelhecimento-dos-brasileiros-vai-exigir-r-67-bilhoes-a-mais-para-a-saude-em-10-anos-diz-tesouro.ghtml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9344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854" y="2992512"/>
            <a:ext cx="15238292" cy="557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 spc="-1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Título do Projeto:  </a:t>
            </a:r>
            <a:r>
              <a:rPr lang="en-US" sz="40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Dispositivo Inteligente para Gestão da Saúde do Idoso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4400"/>
              </a:lnSpc>
            </a:pPr>
            <a:r>
              <a:rPr lang="en-US" sz="4000" spc="-1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Nome do Professor:  </a:t>
            </a:r>
            <a:r>
              <a:rPr lang="en-US" sz="40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Robson</a:t>
            </a:r>
            <a:r>
              <a:rPr lang="en-US" sz="4000" spc="-1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40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Calvetti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4400"/>
              </a:lnSpc>
            </a:pPr>
            <a:r>
              <a:rPr lang="en-US" sz="4000" spc="-1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Disciplina:  </a:t>
            </a:r>
            <a:r>
              <a:rPr lang="en-US" sz="40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Sistemas Computacionais e Segurança</a:t>
            </a:r>
          </a:p>
          <a:p>
            <a:pPr algn="l">
              <a:lnSpc>
                <a:spcPts val="8580"/>
              </a:lnSpc>
            </a:pPr>
          </a:p>
          <a:p>
            <a:pPr algn="l">
              <a:lnSpc>
                <a:spcPts val="85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95032" y="8801100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SÃO PAULO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3201" y="758724"/>
            <a:ext cx="781878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UNIVERSIDADE SÃO JUDAS TADEU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845831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07309" y="212908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16779" y="2129084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INTEGRANTES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7618" y="4137075"/>
            <a:ext cx="926093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Carolina Santos da Cruz - 824140092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47618" y="3359200"/>
            <a:ext cx="843625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Anabelly Salles Rocha - 824129970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0407" y="7515275"/>
            <a:ext cx="894873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Maria Eduarda de Moura Silva - 824219451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47618" y="6670725"/>
            <a:ext cx="973827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Felipe Rodrigues Gomes de Sousa - 824137901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0407" y="4981625"/>
            <a:ext cx="7541865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Fernando Henry Castro - 824210400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47618" y="5826175"/>
            <a:ext cx="79821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Diogo Alexandrino Dias - 82424167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5972" y="2254693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5972" y="3876520"/>
            <a:ext cx="6564233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 INTRODUÇÃO 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 APROFUNDAMENTO DO ESTIGMA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 METODOLOGIA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 OBJETIVO DO PROJETO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 DISCUSSÃO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 RESULTADOS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 CONCLUSÃO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06 REFERÊNCIAS BIBLIOGRÁFICAS </a:t>
            </a:r>
          </a:p>
          <a:p>
            <a:pPr algn="l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176757" y="-3178774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5955" y="79022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95067" y="1038223"/>
            <a:ext cx="6810276" cy="2272930"/>
          </a:xfrm>
          <a:custGeom>
            <a:avLst/>
            <a:gdLst/>
            <a:ahLst/>
            <a:cxnLst/>
            <a:rect r="r" b="b" t="t" l="l"/>
            <a:pathLst>
              <a:path h="2272930" w="6810276">
                <a:moveTo>
                  <a:pt x="0" y="0"/>
                </a:moveTo>
                <a:lnTo>
                  <a:pt x="6810276" y="0"/>
                </a:lnTo>
                <a:lnTo>
                  <a:pt x="6810276" y="2272930"/>
                </a:lnTo>
                <a:lnTo>
                  <a:pt x="0" y="227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42107" y="7268863"/>
            <a:ext cx="11301259" cy="2585163"/>
          </a:xfrm>
          <a:custGeom>
            <a:avLst/>
            <a:gdLst/>
            <a:ahLst/>
            <a:cxnLst/>
            <a:rect r="r" b="b" t="t" l="l"/>
            <a:pathLst>
              <a:path h="2585163" w="11301259">
                <a:moveTo>
                  <a:pt x="0" y="0"/>
                </a:moveTo>
                <a:lnTo>
                  <a:pt x="11301259" y="0"/>
                </a:lnTo>
                <a:lnTo>
                  <a:pt x="11301259" y="2585163"/>
                </a:lnTo>
                <a:lnTo>
                  <a:pt x="0" y="2585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3943035"/>
            <a:ext cx="8879346" cy="2697178"/>
            <a:chOff x="0" y="0"/>
            <a:chExt cx="2338593" cy="7103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38593" cy="710368"/>
            </a:xfrm>
            <a:custGeom>
              <a:avLst/>
              <a:gdLst/>
              <a:ahLst/>
              <a:cxnLst/>
              <a:rect r="r" b="b" t="t" l="l"/>
              <a:pathLst>
                <a:path h="710368" w="2338593">
                  <a:moveTo>
                    <a:pt x="0" y="0"/>
                  </a:moveTo>
                  <a:lnTo>
                    <a:pt x="2338593" y="0"/>
                  </a:lnTo>
                  <a:lnTo>
                    <a:pt x="2338593" y="710368"/>
                  </a:lnTo>
                  <a:lnTo>
                    <a:pt x="0" y="710368"/>
                  </a:lnTo>
                  <a:close/>
                </a:path>
              </a:pathLst>
            </a:custGeom>
            <a:solidFill>
              <a:srgbClr val="1C1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38593" cy="748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47442" y="3823937"/>
            <a:ext cx="8940558" cy="2816276"/>
          </a:xfrm>
          <a:custGeom>
            <a:avLst/>
            <a:gdLst/>
            <a:ahLst/>
            <a:cxnLst/>
            <a:rect r="r" b="b" t="t" l="l"/>
            <a:pathLst>
              <a:path h="2816276" w="8940558">
                <a:moveTo>
                  <a:pt x="0" y="0"/>
                </a:moveTo>
                <a:lnTo>
                  <a:pt x="8940558" y="0"/>
                </a:lnTo>
                <a:lnTo>
                  <a:pt x="8940558" y="2816276"/>
                </a:lnTo>
                <a:lnTo>
                  <a:pt x="0" y="2816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7073375"/>
            <a:ext cx="5312080" cy="2780651"/>
          </a:xfrm>
          <a:custGeom>
            <a:avLst/>
            <a:gdLst/>
            <a:ahLst/>
            <a:cxnLst/>
            <a:rect r="r" b="b" t="t" l="l"/>
            <a:pathLst>
              <a:path h="2780651" w="5312080">
                <a:moveTo>
                  <a:pt x="0" y="0"/>
                </a:moveTo>
                <a:lnTo>
                  <a:pt x="5312080" y="0"/>
                </a:lnTo>
                <a:lnTo>
                  <a:pt x="5312080" y="2780651"/>
                </a:lnTo>
                <a:lnTo>
                  <a:pt x="0" y="2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679" r="0" b="-1367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25053" y="4316676"/>
            <a:ext cx="7170015" cy="183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4"/>
              </a:lnSpc>
            </a:pPr>
            <a:r>
              <a:rPr lang="en-US" sz="2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4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aumento da população </a:t>
            </a:r>
            <a:r>
              <a:rPr lang="en-US" sz="2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idosa no Brasil </a:t>
            </a:r>
            <a:r>
              <a:rPr lang="en-US" sz="24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demanda soluções inovadoras </a:t>
            </a:r>
            <a:r>
              <a:rPr lang="en-US" sz="2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melhorar a qualidade de vida e aliviar a pressão sobre o sistema de saúde.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829" y="1115713"/>
            <a:ext cx="852061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Introdução </a:t>
            </a:r>
          </a:p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- Fernando Henry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36866" y="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4371" y="2239244"/>
            <a:ext cx="4493675" cy="6761642"/>
          </a:xfrm>
          <a:custGeom>
            <a:avLst/>
            <a:gdLst/>
            <a:ahLst/>
            <a:cxnLst/>
            <a:rect r="r" b="b" t="t" l="l"/>
            <a:pathLst>
              <a:path h="6761642" w="4493675">
                <a:moveTo>
                  <a:pt x="0" y="0"/>
                </a:moveTo>
                <a:lnTo>
                  <a:pt x="4493674" y="0"/>
                </a:lnTo>
                <a:lnTo>
                  <a:pt x="4493674" y="6761642"/>
                </a:lnTo>
                <a:lnTo>
                  <a:pt x="0" y="6761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59356"/>
            <a:ext cx="11485245" cy="197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</a:pPr>
          </a:p>
          <a:p>
            <a:pPr algn="just">
              <a:lnSpc>
                <a:spcPts val="3232"/>
              </a:lnSpc>
            </a:pPr>
            <a:r>
              <a:rPr lang="en-US" sz="21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o aumento da expectativa de vida, os idosos enfrentam dificuldades relacionadas a doenças crônicas e a necessidade de monitoramento constante.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90995"/>
            <a:ext cx="9125065" cy="133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Aprofundamento do estigma </a:t>
            </a:r>
          </a:p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- Maria Eduarda Moura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75266"/>
            <a:ext cx="11485245" cy="440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</a:pPr>
          </a:p>
          <a:p>
            <a:pPr algn="just">
              <a:lnSpc>
                <a:spcPts val="3232"/>
              </a:lnSpc>
            </a:pPr>
            <a:r>
              <a:rPr lang="en-US" sz="21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Um dos problemas mais comuns entre essa faixa etária é: 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  <a:r>
              <a:rPr lang="en-US" sz="21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esquecimento de tomar medicamentos </a:t>
            </a:r>
            <a:r>
              <a:rPr lang="en-US" sz="21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 problema comum entre idosos, podendo comprometer tratamentos e a saúde geral.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  <a:r>
              <a:rPr lang="en-US" sz="21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Perda de Autonomia </a:t>
            </a:r>
            <a:r>
              <a:rPr lang="en-US" sz="21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Problemas cognitivos, limitações físicas e dificuldades em realizar atividades essenciais impactam diretamente a qualidade de vida dos idosos.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99340"/>
            <a:ext cx="11485245" cy="162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sz="20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Observado a necessidade: Tecnologias de monitoramento e alertas podem ajudar </a:t>
            </a:r>
            <a:r>
              <a:rPr lang="en-US" sz="20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garantir que esses cuidados sejam cumpridos de forma adequada, proporcionando maior independência e bem-estar ao idoso.</a:t>
            </a:r>
          </a:p>
          <a:p>
            <a:pPr algn="just">
              <a:lnSpc>
                <a:spcPts val="353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36866" y="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278" y="3092690"/>
            <a:ext cx="11971796" cy="601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Para alcançar o resultado do nosso projeto, seguimos os seguintes passos:</a:t>
            </a:r>
          </a:p>
          <a:p>
            <a:pPr algn="just">
              <a:lnSpc>
                <a:spcPts val="3150"/>
              </a:lnSpc>
            </a:pP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Revisão do Estudo: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Análise de pesquisas em IoT e saúde do idoso. </a:t>
            </a: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Estatística: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Levantamento de dados do IBGE, OMS e Ministério da Saúde sobre idosos, focando em doenças crônicas e necessidades de assistência.</a:t>
            </a: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Estudo de Caso: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Exemplificação da importância do monitoramento contínuo para prevenir emergências de saúde em idosos.</a:t>
            </a: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Desenvolvimento e Prototipagem: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Criação de protótipo de dispositivo IoT com testes de usabilidade e eficiência.</a:t>
            </a: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Mitigação de Problemas: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Implementação de monitoramento em tempo real, integração com emergências, e treinamento para usuários.</a:t>
            </a:r>
          </a:p>
          <a:p>
            <a:pPr algn="just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de Dados Reais: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Análise do aumento da população idosa, doenças crônicas e desafios econômicos relacionados à saúde pública.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2996956" y="2940748"/>
            <a:ext cx="5121679" cy="5246370"/>
            <a:chOff x="0" y="0"/>
            <a:chExt cx="2086610" cy="2137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26776" t="0" r="-2677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90995"/>
            <a:ext cx="9125065" cy="133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Metodologia do Projeto </a:t>
            </a:r>
          </a:p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- Maria Eduarda Moura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10331" y="102870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5955" y="712768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2817" y="3472064"/>
            <a:ext cx="10696949" cy="543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6"/>
              </a:lnSpc>
            </a:pPr>
          </a:p>
          <a:p>
            <a:pPr algn="just" marL="524796" indent="-262398" lvl="1">
              <a:lnSpc>
                <a:spcPts val="3646"/>
              </a:lnSpc>
              <a:buFont typeface="Arial"/>
              <a:buChar char="•"/>
            </a:pPr>
            <a:r>
              <a:rPr lang="en-US" sz="2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projeto propõe o desenvolvimento de um </a:t>
            </a:r>
            <a:r>
              <a:rPr lang="en-US" b="true" sz="24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Dispositivo Inteligente para Gestão da Saúde do Idoso.</a:t>
            </a:r>
          </a:p>
          <a:p>
            <a:pPr algn="just">
              <a:lnSpc>
                <a:spcPts val="3646"/>
              </a:lnSpc>
            </a:pPr>
          </a:p>
          <a:p>
            <a:pPr algn="just" marL="524796" indent="-262398" lvl="1">
              <a:lnSpc>
                <a:spcPts val="3646"/>
              </a:lnSpc>
              <a:buFont typeface="Arial"/>
              <a:buChar char="•"/>
            </a:pPr>
            <a:r>
              <a:rPr lang="en-US" sz="2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 dispositivo seria </a:t>
            </a:r>
            <a:r>
              <a:rPr lang="en-US" b="true" sz="24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conectado</a:t>
            </a:r>
            <a:r>
              <a:rPr lang="en-US" sz="2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diretamente ao </a:t>
            </a:r>
            <a:r>
              <a:rPr lang="en-US" b="true" sz="24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Único de Saúde (SUS) </a:t>
            </a:r>
            <a:r>
              <a:rPr lang="en-US" sz="2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permitindo que profissionais de saúde tenham acesso a dados médicos prévios e atualizados sempre que o usuário for atendido.</a:t>
            </a:r>
          </a:p>
          <a:p>
            <a:pPr algn="just">
              <a:lnSpc>
                <a:spcPts val="3646"/>
              </a:lnSpc>
            </a:pPr>
          </a:p>
          <a:p>
            <a:pPr algn="just" marL="546385" indent="-273193" lvl="1">
              <a:lnSpc>
                <a:spcPts val="3796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Seu modelo seria baseado em um </a:t>
            </a:r>
            <a:r>
              <a:rPr lang="en-US" b="true" sz="25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smartwatch</a:t>
            </a:r>
            <a:r>
              <a:rPr lang="en-US" sz="25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3646"/>
              </a:lnSpc>
            </a:pPr>
          </a:p>
          <a:p>
            <a:pPr algn="just">
              <a:lnSpc>
                <a:spcPts val="364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692736" y="503961"/>
            <a:ext cx="5121679" cy="5246370"/>
            <a:chOff x="0" y="0"/>
            <a:chExt cx="2086610" cy="21374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18675" t="0" r="-20355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359766" y="4862278"/>
            <a:ext cx="5246370" cy="52463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C0C2C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00558" y="2177679"/>
            <a:ext cx="9488913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Objetivo do projeto -Anabelly Salles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10331" y="1028700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124994" y="-982556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5955" y="712768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8373" y="3513018"/>
            <a:ext cx="11724813" cy="648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3206" indent="-251603" lvl="1">
              <a:lnSpc>
                <a:spcPts val="34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Seria </a:t>
            </a:r>
            <a:r>
              <a:rPr lang="en-US" b="true" sz="23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capaz de monitorar parâmetros vitais, </a:t>
            </a: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como glicemia e frequência cardíaca, além de enviar lembretes automáticos para medicações.</a:t>
            </a:r>
          </a:p>
          <a:p>
            <a:pPr algn="just">
              <a:lnSpc>
                <a:spcPts val="3496"/>
              </a:lnSpc>
            </a:pPr>
          </a:p>
          <a:p>
            <a:pPr algn="just" marL="503206" indent="-251603" lvl="1">
              <a:lnSpc>
                <a:spcPts val="3496"/>
              </a:lnSpc>
              <a:buFont typeface="Arial"/>
              <a:buChar char="•"/>
            </a:pPr>
            <a:r>
              <a:rPr lang="en-US" b="true" sz="23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3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oletaria dados em tempo real e os compartilharia com profissionais de saúde</a:t>
            </a: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familiares e serviços de emergência. </a:t>
            </a:r>
          </a:p>
          <a:p>
            <a:pPr algn="just">
              <a:lnSpc>
                <a:spcPts val="3496"/>
              </a:lnSpc>
            </a:pPr>
          </a:p>
          <a:p>
            <a:pPr algn="just" marL="481617" indent="-240808" lvl="1">
              <a:lnSpc>
                <a:spcPts val="3346"/>
              </a:lnSpc>
              <a:buFont typeface="Arial"/>
              <a:buChar char="•"/>
            </a:pPr>
            <a:r>
              <a:rPr lang="en-US" b="true" sz="22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2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ecanismo de localização integrado</a:t>
            </a:r>
            <a:r>
              <a:rPr lang="en-US" sz="22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ao dispositivo permitiria emitir alertas, acionados pelo idoso ou automaticamente, com base no monitoramento em tempo real das condições de saúde e relatórios médicos.</a:t>
            </a:r>
          </a:p>
          <a:p>
            <a:pPr algn="just">
              <a:lnSpc>
                <a:spcPts val="3346"/>
              </a:lnSpc>
            </a:pPr>
          </a:p>
          <a:p>
            <a:pPr algn="just" marL="503206" indent="-251603" lvl="1">
              <a:lnSpc>
                <a:spcPts val="34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dispositivo facilitaria a mobilidade, permitindo que idosos</a:t>
            </a:r>
            <a:r>
              <a:rPr lang="en-US" b="true" sz="23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alterem sinalizações de trânsito</a:t>
            </a: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uma travessia segura, promovendo acessibilidade e autonomia.</a:t>
            </a:r>
          </a:p>
          <a:p>
            <a:pPr algn="just">
              <a:lnSpc>
                <a:spcPts val="3496"/>
              </a:lnSpc>
            </a:pPr>
          </a:p>
          <a:p>
            <a:pPr algn="just">
              <a:lnSpc>
                <a:spcPts val="349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526815" y="2850554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5255" r="0" b="-327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6907" y="2417620"/>
            <a:ext cx="11927746" cy="54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b="true" sz="29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FUNCIONALIDADES E DINÂMICAS DO DISPOSITIVO INTELIGENTE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373" y="1220870"/>
            <a:ext cx="11174486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75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Objetivo do projeto -  Anabelly Salles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DAGW7963JH0</dc:identifier>
  <dcterms:modified xsi:type="dcterms:W3CDTF">2011-08-01T06:04:30Z</dcterms:modified>
  <cp:revision>1</cp:revision>
  <dc:title>Apresentação Final A3 </dc:title>
</cp:coreProperties>
</file>